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Barlow" panose="00000500000000000000" pitchFamily="2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06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8" d="100"/>
          <a:sy n="58" d="100"/>
        </p:scale>
        <p:origin x="5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9229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098953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Action Recognition with Mediapipe and TensorFlow</a:t>
            </a:r>
            <a:endParaRPr lang="en-US" sz="4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48853"/>
            <a:ext cx="932176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Project Objectives and Functionality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55175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Objectives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141470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Extract keypoints from video frames using Mediapipe.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622840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Train a neural network to classify actions based on keypoints.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49925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Enable real-time action recognition.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23929" y="355175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Functionality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623929" y="4141470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collection and preprocessing.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23929" y="4622840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Action classification using a trained model.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510420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Real-time predictions with visual feedback.</a:t>
            </a:r>
            <a:endParaRPr lang="en-US" sz="19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8F5FCC-14B6-4A9D-F79F-3B637F507271}"/>
              </a:ext>
            </a:extLst>
          </p:cNvPr>
          <p:cNvSpPr/>
          <p:nvPr/>
        </p:nvSpPr>
        <p:spPr>
          <a:xfrm>
            <a:off x="12658837" y="7610085"/>
            <a:ext cx="1872867" cy="619515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0171" y="506254"/>
            <a:ext cx="4087773" cy="510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Dataset Preparation</a:t>
            </a:r>
            <a:endParaRPr lang="en-US" sz="3200" dirty="0"/>
          </a:p>
        </p:txBody>
      </p:sp>
      <p:sp>
        <p:nvSpPr>
          <p:cNvPr id="4" name="Shape 1"/>
          <p:cNvSpPr/>
          <p:nvPr/>
        </p:nvSpPr>
        <p:spPr>
          <a:xfrm>
            <a:off x="6394609" y="1293019"/>
            <a:ext cx="22860" cy="6430208"/>
          </a:xfrm>
          <a:prstGeom prst="roundRect">
            <a:avLst>
              <a:gd name="adj" fmla="val 1207040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590109" y="1695450"/>
            <a:ext cx="643771" cy="22860"/>
          </a:xfrm>
          <a:prstGeom prst="roundRect">
            <a:avLst>
              <a:gd name="adj" fmla="val 1207040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199108" y="1499949"/>
            <a:ext cx="413861" cy="413861"/>
          </a:xfrm>
          <a:prstGeom prst="roundRect">
            <a:avLst>
              <a:gd name="adj" fmla="val 66672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352937" y="1584246"/>
            <a:ext cx="106085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7417713" y="1476970"/>
            <a:ext cx="2043827" cy="255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Collection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417713" y="1842849"/>
            <a:ext cx="6568916" cy="882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Capture video frames using OpenCV. Extract keypoints from each frame using Mediapipe's pose, face, and hand modules. Save keypoints as .npy files organized by action, sequence, and frame.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590109" y="3496151"/>
            <a:ext cx="643771" cy="22860"/>
          </a:xfrm>
          <a:prstGeom prst="roundRect">
            <a:avLst>
              <a:gd name="adj" fmla="val 1207040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6199108" y="3300651"/>
            <a:ext cx="413861" cy="413861"/>
          </a:xfrm>
          <a:prstGeom prst="roundRect">
            <a:avLst>
              <a:gd name="adj" fmla="val 66672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337816" y="3384947"/>
            <a:ext cx="136327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7417713" y="3277672"/>
            <a:ext cx="2260521" cy="255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Keypoint Normalization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417713" y="3643551"/>
            <a:ext cx="6568916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Normalize keypoints based on image dimensions to ensure consistency across resolutions. This improves the model's robustness to variations in input data.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590109" y="5002530"/>
            <a:ext cx="643771" cy="22860"/>
          </a:xfrm>
          <a:prstGeom prst="roundRect">
            <a:avLst>
              <a:gd name="adj" fmla="val 1207040"/>
            </a:avLst>
          </a:prstGeom>
          <a:solidFill>
            <a:srgbClr val="37A7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6199108" y="4807029"/>
            <a:ext cx="413861" cy="413861"/>
          </a:xfrm>
          <a:prstGeom prst="roundRect">
            <a:avLst>
              <a:gd name="adj" fmla="val 66672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334244" y="4891326"/>
            <a:ext cx="143589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1900" dirty="0"/>
          </a:p>
        </p:txBody>
      </p:sp>
      <p:sp>
        <p:nvSpPr>
          <p:cNvPr id="18" name="Text 15"/>
          <p:cNvSpPr/>
          <p:nvPr/>
        </p:nvSpPr>
        <p:spPr>
          <a:xfrm>
            <a:off x="7417713" y="4784050"/>
            <a:ext cx="2043827" cy="255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Sequence Length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7417713" y="5149929"/>
            <a:ext cx="6568916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Each action is represented as a sequence of 30 frames. This ensures temporal consistency and captures dynamic motion effectively.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6590109" y="6508909"/>
            <a:ext cx="643771" cy="22860"/>
          </a:xfrm>
          <a:prstGeom prst="roundRect">
            <a:avLst>
              <a:gd name="adj" fmla="val 1207040"/>
            </a:avLst>
          </a:prstGeom>
          <a:solidFill>
            <a:srgbClr val="09123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6199108" y="6313408"/>
            <a:ext cx="413861" cy="413861"/>
          </a:xfrm>
          <a:prstGeom prst="roundRect">
            <a:avLst>
              <a:gd name="adj" fmla="val 66672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6336744" y="6397704"/>
            <a:ext cx="138589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1900" dirty="0"/>
          </a:p>
        </p:txBody>
      </p:sp>
      <p:sp>
        <p:nvSpPr>
          <p:cNvPr id="23" name="Text 20"/>
          <p:cNvSpPr/>
          <p:nvPr/>
        </p:nvSpPr>
        <p:spPr>
          <a:xfrm>
            <a:off x="7417713" y="6290429"/>
            <a:ext cx="2043827" cy="255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Augmentation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7417713" y="6656308"/>
            <a:ext cx="6568916" cy="882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Introduce variations in the dataset to enhance model generalization, such as flipping frames horizontally, adding noise to keypoints, and simulating different lighting conditions.</a:t>
            </a:r>
            <a:endParaRPr lang="en-US" sz="1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7AC903F-D235-324D-9454-41D614906EC2}"/>
              </a:ext>
            </a:extLst>
          </p:cNvPr>
          <p:cNvSpPr/>
          <p:nvPr/>
        </p:nvSpPr>
        <p:spPr>
          <a:xfrm>
            <a:off x="12757533" y="7539679"/>
            <a:ext cx="1872867" cy="619515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5101" y="1027390"/>
            <a:ext cx="5112425" cy="639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Model Architecture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968" y="2126456"/>
            <a:ext cx="2148245" cy="16535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7881" y="2936677"/>
            <a:ext cx="124420" cy="460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2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364242" y="2540437"/>
            <a:ext cx="2556153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Input Layer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5364242" y="2997875"/>
            <a:ext cx="7016591" cy="368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Shape: (sequence\_length, 1662) (30 frames, 1662 keypoints per frame).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5191720" y="3793450"/>
            <a:ext cx="8576072" cy="15240"/>
          </a:xfrm>
          <a:prstGeom prst="roundRect">
            <a:avLst>
              <a:gd name="adj" fmla="val 2264364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787" y="3837503"/>
            <a:ext cx="4296608" cy="16535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80021" y="4434245"/>
            <a:ext cx="159901" cy="460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2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250" dirty="0"/>
          </a:p>
        </p:txBody>
      </p:sp>
      <p:sp>
        <p:nvSpPr>
          <p:cNvPr id="10" name="Text 6"/>
          <p:cNvSpPr/>
          <p:nvPr/>
        </p:nvSpPr>
        <p:spPr>
          <a:xfrm>
            <a:off x="6438424" y="4067532"/>
            <a:ext cx="2556153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Hidden Layers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6438424" y="4524970"/>
            <a:ext cx="7156847" cy="736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Three LSTM layers with 512, 256, and 128 units, respectively. Dropout layers to reduce overfitting. Dense layers for feature extraction.</a:t>
            </a:r>
            <a:endParaRPr lang="en-US" sz="1800" dirty="0"/>
          </a:p>
        </p:txBody>
      </p:sp>
      <p:sp>
        <p:nvSpPr>
          <p:cNvPr id="12" name="Shape 8"/>
          <p:cNvSpPr/>
          <p:nvPr/>
        </p:nvSpPr>
        <p:spPr>
          <a:xfrm>
            <a:off x="6265902" y="5504498"/>
            <a:ext cx="7501890" cy="15240"/>
          </a:xfrm>
          <a:prstGeom prst="roundRect">
            <a:avLst>
              <a:gd name="adj" fmla="val 2264364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605" y="5548551"/>
            <a:ext cx="6444972" cy="165354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5854" y="6145292"/>
            <a:ext cx="168354" cy="460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2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250" dirty="0"/>
          </a:p>
        </p:txBody>
      </p:sp>
      <p:sp>
        <p:nvSpPr>
          <p:cNvPr id="15" name="Text 10"/>
          <p:cNvSpPr/>
          <p:nvPr/>
        </p:nvSpPr>
        <p:spPr>
          <a:xfrm>
            <a:off x="7512606" y="5962531"/>
            <a:ext cx="2556153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Output Layer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7512606" y="6419969"/>
            <a:ext cx="4801910" cy="368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Softmax activation for multi-class classification.</a:t>
            </a:r>
            <a:endParaRPr lang="en-US" sz="1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8DFD05-A2D8-97AC-0E7C-485AE61A6C02}"/>
              </a:ext>
            </a:extLst>
          </p:cNvPr>
          <p:cNvSpPr/>
          <p:nvPr/>
        </p:nvSpPr>
        <p:spPr>
          <a:xfrm>
            <a:off x="12658837" y="7552430"/>
            <a:ext cx="1872867" cy="619515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916900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Training Process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225063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70491" y="2363748"/>
            <a:ext cx="1423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666280" y="225063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Hyperparameters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666280" y="2741652"/>
            <a:ext cx="278237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Epochs: 2000, Batch Size: 32, Validation Split: 5%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4695468" y="225063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881682" y="2363748"/>
            <a:ext cx="1829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5497711" y="225063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Callbacks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497711" y="2741652"/>
            <a:ext cx="2782372" cy="3160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TensorBoard for visualizing training metrics. EarlyStopping to stop training when validation loss stagnates. LearningRateScheduler to reduce learning rate after 10 epochs.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642651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1045369" y="6539627"/>
            <a:ext cx="19276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666280" y="642651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Training Results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666280" y="6917531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Final Training Accuracy: ~98%, Validation Accuracy: ~95%.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89597"/>
            <a:ext cx="749831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Evaluation and Error Analysis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79249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Evaluation Metrics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382214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Confusion Matrix: Provides detailed performance analysis for each class.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525863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Accuracy Score: Overall accuracy of the model.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7623929" y="379249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Evaluation Outcomes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7623929" y="438221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Accuracy: 95%.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929" y="486358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Misclassified Examples: Minimal.</a:t>
            </a:r>
            <a:endParaRPr lang="en-US" sz="19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41FF23-0706-5E1F-142B-4F6F992A1C87}"/>
              </a:ext>
            </a:extLst>
          </p:cNvPr>
          <p:cNvSpPr/>
          <p:nvPr/>
        </p:nvSpPr>
        <p:spPr>
          <a:xfrm>
            <a:off x="12658837" y="7499916"/>
            <a:ext cx="1872867" cy="619515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203" y="679371"/>
            <a:ext cx="5481280" cy="685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Live Predictions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203" y="1734503"/>
            <a:ext cx="616625" cy="6166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3203" y="2597706"/>
            <a:ext cx="2740581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Run the Script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863203" y="3088243"/>
            <a:ext cx="3523774" cy="394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python live\_prediction.py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6904" y="1734503"/>
            <a:ext cx="616625" cy="6166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56904" y="2597706"/>
            <a:ext cx="2740581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Key Parameters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4756904" y="3088243"/>
            <a:ext cx="3523893" cy="789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Sequence Length: 30 frames, Confidence Threshold: 70%.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203" y="4617601"/>
            <a:ext cx="616625" cy="6166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63203" y="5480804"/>
            <a:ext cx="2740581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Integration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863203" y="5971342"/>
            <a:ext cx="3523774" cy="1578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Extend the system to interface with external applications using REST APIs or WebSocket for real-time communication.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825109"/>
            <a:ext cx="555581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Future Improvements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2881193"/>
            <a:ext cx="3584615" cy="1835706"/>
          </a:xfrm>
          <a:prstGeom prst="roundRect">
            <a:avLst>
              <a:gd name="adj" fmla="val 20174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627733" y="315849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Expand Dataset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627733" y="3649504"/>
            <a:ext cx="303002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Collect more diverse actions to improve generalization.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81868" y="2881193"/>
            <a:ext cx="3584615" cy="1835706"/>
          </a:xfrm>
          <a:prstGeom prst="roundRect">
            <a:avLst>
              <a:gd name="adj" fmla="val 20174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459164" y="315849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Optimize Model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459164" y="3649504"/>
            <a:ext cx="303002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Reduce inference time for real-time applications.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437" y="4963716"/>
            <a:ext cx="7415927" cy="1440656"/>
          </a:xfrm>
          <a:prstGeom prst="roundRect">
            <a:avLst>
              <a:gd name="adj" fmla="val 25706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627733" y="524101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Integration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627733" y="5732026"/>
            <a:ext cx="686133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Deploy as a web or mobile application for wider usability.</a:t>
            </a:r>
            <a:endParaRPr lang="en-US" sz="19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DC8AA8-5B3D-65CF-12FD-EE1E8A7BB616}"/>
              </a:ext>
            </a:extLst>
          </p:cNvPr>
          <p:cNvSpPr/>
          <p:nvPr/>
        </p:nvSpPr>
        <p:spPr>
          <a:xfrm>
            <a:off x="12687167" y="7610085"/>
            <a:ext cx="1872867" cy="619515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416</Words>
  <Application>Microsoft Office PowerPoint</Application>
  <PresentationFormat>Custom</PresentationFormat>
  <Paragraphs>72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Barlow</vt:lpstr>
      <vt:lpstr>Spline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22-NTU-CS-1348</cp:lastModifiedBy>
  <cp:revision>3</cp:revision>
  <dcterms:created xsi:type="dcterms:W3CDTF">2024-12-24T16:39:28Z</dcterms:created>
  <dcterms:modified xsi:type="dcterms:W3CDTF">2024-12-24T18:02:12Z</dcterms:modified>
</cp:coreProperties>
</file>